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9" r:id="rId9"/>
    <p:sldId id="272" r:id="rId10"/>
    <p:sldId id="270" r:id="rId11"/>
    <p:sldId id="274" r:id="rId12"/>
    <p:sldId id="263" r:id="rId13"/>
    <p:sldId id="282" r:id="rId14"/>
    <p:sldId id="271" r:id="rId15"/>
    <p:sldId id="281" r:id="rId16"/>
    <p:sldId id="275" r:id="rId17"/>
    <p:sldId id="264" r:id="rId18"/>
    <p:sldId id="276" r:id="rId19"/>
    <p:sldId id="278" r:id="rId20"/>
    <p:sldId id="277" r:id="rId21"/>
    <p:sldId id="267" r:id="rId22"/>
    <p:sldId id="268" r:id="rId23"/>
    <p:sldId id="265" r:id="rId24"/>
    <p:sldId id="273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4" d="100"/>
          <a:sy n="134" d="100"/>
        </p:scale>
        <p:origin x="-23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3/5/19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064" y="2290785"/>
            <a:ext cx="6480048" cy="230124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Aiming for the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Right Price in Ames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20569" y="4520058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Christopher Williams</a:t>
            </a:r>
          </a:p>
          <a:p>
            <a:r>
              <a:rPr lang="en-US" dirty="0" smtClean="0"/>
              <a:t>DSI Project 2</a:t>
            </a:r>
          </a:p>
          <a:p>
            <a:r>
              <a:rPr lang="en-US" dirty="0" smtClean="0"/>
              <a:t>December 7, 2018</a:t>
            </a:r>
            <a:endParaRPr lang="en-US" dirty="0"/>
          </a:p>
        </p:txBody>
      </p:sp>
      <p:pic>
        <p:nvPicPr>
          <p:cNvPr id="5" name="Picture 4" descr="aimin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4" y="3186957"/>
            <a:ext cx="4539070" cy="25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9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Mapping &amp; Cleaning</a:t>
            </a:r>
            <a:endParaRPr lang="en-US" dirty="0"/>
          </a:p>
        </p:txBody>
      </p:sp>
      <p:pic>
        <p:nvPicPr>
          <p:cNvPr id="7" name="Content Placeholder 6" descr="Screen Shot 2018-12-07 at 12.16.3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" b="46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850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 </a:t>
            </a:r>
            <a:r>
              <a:rPr lang="en-US" dirty="0" smtClean="0"/>
              <a:t>Prices    </a:t>
            </a:r>
            <a:r>
              <a:rPr lang="en-US" dirty="0"/>
              <a:t>	</a:t>
            </a:r>
            <a:r>
              <a:rPr lang="en-US" sz="2400" dirty="0" smtClean="0"/>
              <a:t>log transformation of </a:t>
            </a:r>
            <a:r>
              <a:rPr lang="en-US" sz="2400" dirty="0" err="1" smtClean="0"/>
              <a:t>SalesPrice</a:t>
            </a:r>
            <a:endParaRPr lang="en-US" sz="2400" dirty="0"/>
          </a:p>
        </p:txBody>
      </p:sp>
      <p:pic>
        <p:nvPicPr>
          <p:cNvPr id="4" name="Picture 3" descr="Histogram of SalePrices of Raw Data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23" y="1121369"/>
            <a:ext cx="5414531" cy="2780188"/>
          </a:xfrm>
          <a:prstGeom prst="rect">
            <a:avLst/>
          </a:prstGeom>
        </p:spPr>
      </p:pic>
      <p:pic>
        <p:nvPicPr>
          <p:cNvPr id="5" name="Picture 4" descr="Histogram of Log of SalePrices of Raw DataS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13" y="3952092"/>
            <a:ext cx="5295341" cy="27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66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</a:t>
            </a:r>
            <a:r>
              <a:rPr lang="en-US" dirty="0" err="1" smtClean="0"/>
              <a:t>SalePrice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Hold-Out Ridge Model SalePrice Test Valu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3" y="1920676"/>
            <a:ext cx="3972480" cy="3033972"/>
          </a:xfrm>
          <a:prstGeom prst="rect">
            <a:avLst/>
          </a:prstGeom>
        </p:spPr>
      </p:pic>
      <p:pic>
        <p:nvPicPr>
          <p:cNvPr id="7" name="Picture 6" descr="Ridge Model Log SalePrice Test Valu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53" y="1920676"/>
            <a:ext cx="3964390" cy="303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Lasso </a:t>
            </a:r>
            <a:r>
              <a:rPr lang="en-US" dirty="0"/>
              <a:t>vs. Ridge </a:t>
            </a:r>
          </a:p>
          <a:p>
            <a:pPr lvl="1"/>
            <a:r>
              <a:rPr lang="en-US" dirty="0"/>
              <a:t>Model using Lasso vs. Ridge regression regularization to account for feature coefficients’ impact on </a:t>
            </a:r>
            <a:r>
              <a:rPr lang="en-US" dirty="0" smtClean="0"/>
              <a:t>predictions</a:t>
            </a:r>
            <a:endParaRPr lang="en-US" dirty="0" smtClean="0"/>
          </a:p>
          <a:p>
            <a:r>
              <a:rPr lang="en-US" dirty="0" smtClean="0"/>
              <a:t>Feature Selection</a:t>
            </a:r>
          </a:p>
          <a:p>
            <a:pPr lvl="1"/>
            <a:r>
              <a:rPr lang="en-US" dirty="0" smtClean="0"/>
              <a:t>Used features </a:t>
            </a:r>
            <a:r>
              <a:rPr lang="en-US" dirty="0" smtClean="0"/>
              <a:t>both positively and negatively correlated with </a:t>
            </a:r>
            <a:r>
              <a:rPr lang="en-US" dirty="0" err="1" smtClean="0"/>
              <a:t>SalePrice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to score and judge the models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Models are predicting the target of </a:t>
            </a:r>
            <a:r>
              <a:rPr lang="en-US" dirty="0" err="1" smtClean="0"/>
              <a:t>SalePrice</a:t>
            </a:r>
            <a:endParaRPr lang="en-US" dirty="0" smtClean="0"/>
          </a:p>
          <a:p>
            <a:pPr lvl="1"/>
            <a:r>
              <a:rPr lang="en-US" dirty="0" smtClean="0"/>
              <a:t>Models are being scored by </a:t>
            </a:r>
            <a:r>
              <a:rPr lang="en-US" dirty="0" err="1" smtClean="0"/>
              <a:t>Kaggle</a:t>
            </a:r>
            <a:r>
              <a:rPr lang="en-US" dirty="0" smtClean="0"/>
              <a:t> on 30% of the test data before our presentation on Friday December 7</a:t>
            </a:r>
            <a:r>
              <a:rPr lang="en-US" baseline="30000" dirty="0" smtClean="0"/>
              <a:t>th</a:t>
            </a:r>
            <a:r>
              <a:rPr lang="en-US" dirty="0" smtClean="0"/>
              <a:t>. I’ll optimize for this for a methodical approach</a:t>
            </a:r>
          </a:p>
          <a:p>
            <a:pPr lvl="1"/>
            <a:r>
              <a:rPr lang="en-US" dirty="0" smtClean="0"/>
              <a:t>Final models will be scored by </a:t>
            </a:r>
            <a:r>
              <a:rPr lang="en-US" dirty="0" err="1" smtClean="0"/>
              <a:t>Kaggle’s</a:t>
            </a:r>
            <a:r>
              <a:rPr lang="en-US" dirty="0" smtClean="0"/>
              <a:t> remaining 70% of test data on Saturday December 8</a:t>
            </a:r>
            <a:r>
              <a:rPr lang="en-US" baseline="30000" dirty="0" smtClean="0"/>
              <a:t>th</a:t>
            </a:r>
            <a:r>
              <a:rPr lang="en-US" dirty="0" smtClean="0"/>
              <a:t>. Which will reveal correct or incorrect assumptions and areas of improvement.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44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as First Factor of Feature Selection</a:t>
            </a:r>
            <a:endParaRPr lang="en-US" dirty="0"/>
          </a:p>
        </p:txBody>
      </p:sp>
      <p:pic>
        <p:nvPicPr>
          <p:cNvPr id="4" name="Picture 3" descr="correlation_Sale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29" y="1949119"/>
            <a:ext cx="5342787" cy="47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2" y="246779"/>
            <a:ext cx="7921837" cy="65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 metrics</a:t>
            </a:r>
          </a:p>
          <a:p>
            <a:pPr lvl="1"/>
            <a:r>
              <a:rPr lang="en-US" dirty="0" smtClean="0"/>
              <a:t>MSE </a:t>
            </a:r>
            <a:r>
              <a:rPr lang="mr-IN" dirty="0" smtClean="0"/>
              <a:t>–</a:t>
            </a:r>
            <a:r>
              <a:rPr lang="en-US" dirty="0" smtClean="0"/>
              <a:t> mean squared error of predicted housing price and actual housing price in hold out dataset</a:t>
            </a:r>
          </a:p>
          <a:p>
            <a:pPr lvl="1"/>
            <a:r>
              <a:rPr lang="en-US" sz="1600" i="1" dirty="0" smtClean="0"/>
              <a:t>“</a:t>
            </a:r>
            <a:r>
              <a:rPr lang="en-US" sz="1600" i="1" dirty="0"/>
              <a:t>In statistics, the </a:t>
            </a:r>
            <a:r>
              <a:rPr lang="en-US" sz="1600" b="1" i="1" dirty="0"/>
              <a:t>mean squared error</a:t>
            </a:r>
            <a:r>
              <a:rPr lang="en-US" sz="1600" i="1" dirty="0"/>
              <a:t> (MSE) or </a:t>
            </a:r>
            <a:r>
              <a:rPr lang="en-US" sz="1600" b="1" i="1" dirty="0"/>
              <a:t>mean squared</a:t>
            </a:r>
            <a:r>
              <a:rPr lang="en-US" sz="1600" i="1" dirty="0"/>
              <a:t> deviation (MSD) of an estimator (of a procedure for estimating an unobserved quantity) measures the average of the squares of the </a:t>
            </a:r>
            <a:r>
              <a:rPr lang="en-US" sz="1600" b="1" i="1" dirty="0"/>
              <a:t>errors</a:t>
            </a:r>
            <a:r>
              <a:rPr lang="en-US" sz="1600" i="1" dirty="0"/>
              <a:t>—that is, the average </a:t>
            </a:r>
            <a:r>
              <a:rPr lang="en-US" sz="1600" b="1" i="1" dirty="0"/>
              <a:t>squared</a:t>
            </a:r>
            <a:r>
              <a:rPr lang="en-US" sz="1600" i="1" dirty="0"/>
              <a:t> difference between the estimated values and what is estimated.</a:t>
            </a:r>
            <a:r>
              <a:rPr lang="en-US" sz="1600" i="1" dirty="0" smtClean="0"/>
              <a:t>” Wikipedia</a:t>
            </a:r>
            <a:endParaRPr lang="en-US" sz="1600" i="1" dirty="0"/>
          </a:p>
          <a:p>
            <a:r>
              <a:rPr lang="en-US" dirty="0" smtClean="0"/>
              <a:t>Baseline score</a:t>
            </a:r>
          </a:p>
          <a:p>
            <a:pPr lvl="1"/>
            <a:r>
              <a:rPr lang="en-US" dirty="0"/>
              <a:t>Ridge R2 </a:t>
            </a:r>
            <a:r>
              <a:rPr lang="en-US" dirty="0" smtClean="0"/>
              <a:t>Baseline </a:t>
            </a:r>
            <a:r>
              <a:rPr lang="en-US" dirty="0"/>
              <a:t>Score: </a:t>
            </a:r>
            <a:r>
              <a:rPr lang="en-US" dirty="0" smtClean="0"/>
              <a:t>0.748</a:t>
            </a:r>
          </a:p>
          <a:p>
            <a:pPr lvl="1"/>
            <a:r>
              <a:rPr lang="en-US" dirty="0" smtClean="0"/>
              <a:t>'</a:t>
            </a:r>
            <a:r>
              <a:rPr lang="en-US" dirty="0"/>
              <a:t>Overall </a:t>
            </a:r>
            <a:r>
              <a:rPr lang="en-US" dirty="0" err="1"/>
              <a:t>Qual</a:t>
            </a:r>
            <a:r>
              <a:rPr lang="en-US" dirty="0"/>
              <a:t>', 'Gr </a:t>
            </a:r>
            <a:r>
              <a:rPr lang="en-US" dirty="0" err="1"/>
              <a:t>Liv</a:t>
            </a:r>
            <a:r>
              <a:rPr lang="en-US" dirty="0"/>
              <a:t> </a:t>
            </a:r>
            <a:r>
              <a:rPr lang="en-US" dirty="0" smtClean="0"/>
              <a:t>Area</a:t>
            </a:r>
            <a:r>
              <a:rPr lang="en-US" dirty="0" smtClean="0"/>
              <a:t>’ are the biggest correlating features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 smtClean="0"/>
              <a:t>will my </a:t>
            </a:r>
            <a:r>
              <a:rPr lang="en-US" dirty="0"/>
              <a:t>model will generalize to new data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This will be determined by using it on the full holdout test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5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Ridge </a:t>
            </a:r>
            <a:r>
              <a:rPr lang="mr-IN" dirty="0" smtClean="0"/>
              <a:t>–</a:t>
            </a:r>
            <a:r>
              <a:rPr lang="en-US" dirty="0" smtClean="0"/>
              <a:t> Winner Winner Chicken Dinner</a:t>
            </a:r>
          </a:p>
          <a:p>
            <a:pPr marL="708660" lvl="2">
              <a:buClr>
                <a:schemeClr val="accent1"/>
              </a:buClr>
            </a:pPr>
            <a:r>
              <a:rPr lang="en-US" dirty="0" smtClean="0"/>
              <a:t>99 features, cv=3, </a:t>
            </a:r>
            <a:r>
              <a:rPr lang="en-US" dirty="0" err="1" smtClean="0"/>
              <a:t>ss</a:t>
            </a:r>
            <a:r>
              <a:rPr lang="en-US" dirty="0" smtClean="0"/>
              <a:t>, log and </a:t>
            </a:r>
            <a:r>
              <a:rPr lang="en-US" dirty="0" err="1" smtClean="0"/>
              <a:t>exp</a:t>
            </a:r>
            <a:endParaRPr lang="en-US" dirty="0" smtClean="0"/>
          </a:p>
          <a:p>
            <a:pPr marL="708660" lvl="2">
              <a:buClr>
                <a:schemeClr val="accent1"/>
              </a:buClr>
            </a:pPr>
            <a:r>
              <a:rPr lang="en-US" dirty="0" smtClean="0"/>
              <a:t>R</a:t>
            </a:r>
            <a:r>
              <a:rPr lang="en-US" dirty="0"/>
              <a:t>^2 of </a:t>
            </a:r>
            <a:r>
              <a:rPr lang="en-US" dirty="0" smtClean="0"/>
              <a:t>0.932</a:t>
            </a:r>
          </a:p>
          <a:p>
            <a:pPr marL="708660" lvl="2">
              <a:buClr>
                <a:schemeClr val="accent1"/>
              </a:buClr>
            </a:pPr>
            <a:r>
              <a:rPr lang="en-US" dirty="0" smtClean="0"/>
              <a:t>Alpha of 10</a:t>
            </a:r>
          </a:p>
          <a:p>
            <a:pPr marL="708660" lvl="2">
              <a:buClr>
                <a:schemeClr val="accent1"/>
              </a:buClr>
            </a:pPr>
            <a:r>
              <a:rPr lang="en-US" dirty="0" smtClean="0"/>
              <a:t>Intercept at 12.02</a:t>
            </a:r>
          </a:p>
          <a:p>
            <a:pPr marL="708660" lvl="2">
              <a:buClr>
                <a:schemeClr val="accent1"/>
              </a:buClr>
            </a:pPr>
            <a:r>
              <a:rPr lang="en-US" dirty="0" smtClean="0"/>
              <a:t>CV of 0.922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Lasso</a:t>
            </a:r>
          </a:p>
          <a:p>
            <a:pPr marL="708660" lvl="2">
              <a:buClr>
                <a:schemeClr val="accent1"/>
              </a:buClr>
            </a:pPr>
            <a:r>
              <a:rPr lang="en-US" dirty="0"/>
              <a:t>R^2 of </a:t>
            </a:r>
            <a:r>
              <a:rPr lang="en-US" dirty="0" smtClean="0"/>
              <a:t>0.931</a:t>
            </a:r>
            <a:endParaRPr lang="en-US" dirty="0"/>
          </a:p>
          <a:p>
            <a:pPr marL="708660" lvl="2">
              <a:buClr>
                <a:schemeClr val="accent1"/>
              </a:buClr>
            </a:pPr>
            <a:r>
              <a:rPr lang="en-US" dirty="0"/>
              <a:t>Alpha of </a:t>
            </a:r>
            <a:r>
              <a:rPr lang="en-US" dirty="0" smtClean="0"/>
              <a:t>0.00058</a:t>
            </a:r>
            <a:endParaRPr lang="en-US" dirty="0"/>
          </a:p>
          <a:p>
            <a:pPr marL="708660" lvl="2">
              <a:buClr>
                <a:schemeClr val="accent1"/>
              </a:buClr>
            </a:pPr>
            <a:r>
              <a:rPr lang="en-US" dirty="0"/>
              <a:t>Intercept at </a:t>
            </a:r>
            <a:r>
              <a:rPr lang="en-US" dirty="0" smtClean="0"/>
              <a:t>12.02</a:t>
            </a:r>
            <a:endParaRPr lang="en-US" dirty="0"/>
          </a:p>
          <a:p>
            <a:pPr marL="708660" lvl="2">
              <a:buClr>
                <a:schemeClr val="accent1"/>
              </a:buClr>
            </a:pPr>
            <a:r>
              <a:rPr lang="en-US" dirty="0"/>
              <a:t>CV of </a:t>
            </a:r>
            <a:r>
              <a:rPr lang="en-US" dirty="0" smtClean="0"/>
              <a:t>0.921</a:t>
            </a:r>
          </a:p>
          <a:p>
            <a:pPr marL="708660" lvl="2">
              <a:buClr>
                <a:schemeClr val="accent1"/>
              </a:buClr>
            </a:pPr>
            <a:endParaRPr lang="en-US" dirty="0"/>
          </a:p>
          <a:p>
            <a:r>
              <a:rPr lang="en-US" dirty="0" smtClean="0"/>
              <a:t>Hold-Out model versus final submission MSE difference of 7%</a:t>
            </a:r>
          </a:p>
          <a:p>
            <a:pPr lvl="1"/>
            <a:r>
              <a:rPr lang="is-IS" dirty="0" smtClean="0"/>
              <a:t>MSE of 20,142 Kaggle versus MSE 21,647of Ridge Hold-Out</a:t>
            </a:r>
          </a:p>
          <a:p>
            <a:pPr lvl="1"/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2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R^2 and </a:t>
            </a:r>
            <a:r>
              <a:rPr lang="en-US" dirty="0" err="1" smtClean="0"/>
              <a:t>Kaggle</a:t>
            </a:r>
            <a:r>
              <a:rPr lang="en-US" dirty="0" smtClean="0"/>
              <a:t> Scores</a:t>
            </a:r>
            <a:endParaRPr lang="en-US" dirty="0"/>
          </a:p>
        </p:txBody>
      </p:sp>
      <p:pic>
        <p:nvPicPr>
          <p:cNvPr id="6" name="Picture 5" descr="Screen Shot 2018-12-07 at 2.4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3" y="2019299"/>
            <a:ext cx="7849924" cy="36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2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rrelations of Scores with metrics (Not Including Baselin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78" y="149025"/>
            <a:ext cx="6656525" cy="65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2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</a:t>
            </a:r>
            <a:r>
              <a:rPr lang="en-US" dirty="0"/>
              <a:t>a regression model based on the </a:t>
            </a:r>
            <a:r>
              <a:rPr lang="en-US" dirty="0" smtClean="0"/>
              <a:t>Ames, Iowa </a:t>
            </a:r>
            <a:r>
              <a:rPr lang="en-US" dirty="0"/>
              <a:t>Housing Dataset to predict the price of a house at </a:t>
            </a:r>
            <a:r>
              <a:rPr lang="en-US" dirty="0" smtClean="0"/>
              <a:t>sale from 2006 to 2010</a:t>
            </a:r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2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R^2 and </a:t>
            </a:r>
            <a:r>
              <a:rPr lang="en-US" dirty="0" err="1" smtClean="0"/>
              <a:t>Kaggle</a:t>
            </a:r>
            <a:r>
              <a:rPr lang="en-US" dirty="0" smtClean="0"/>
              <a:t>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Submission versus R^2 Score (Not Including Baseline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4" y="2411940"/>
            <a:ext cx="3981403" cy="2790314"/>
          </a:xfrm>
          <a:prstGeom prst="rect">
            <a:avLst/>
          </a:prstGeom>
        </p:spPr>
      </p:pic>
      <p:pic>
        <p:nvPicPr>
          <p:cNvPr id="5" name="Picture 4" descr="Kaggle MSE versus R^2 Score (Not Including Baseline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94" y="2443185"/>
            <a:ext cx="3905144" cy="27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Screen Shot 2018-12-06 at 10.0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56" y="1071305"/>
            <a:ext cx="3527084" cy="50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r>
              <a:rPr lang="mr-IN" dirty="0" smtClean="0"/>
              <a:t>…</a:t>
            </a:r>
            <a:r>
              <a:rPr lang="en-US" dirty="0" smtClean="0"/>
              <a:t> on 30% test data</a:t>
            </a:r>
            <a:br>
              <a:rPr lang="en-US" dirty="0" smtClean="0"/>
            </a:br>
            <a:r>
              <a:rPr lang="en-US" dirty="0" smtClean="0"/>
              <a:t>Optimized to get first place.</a:t>
            </a:r>
            <a:endParaRPr lang="en-US" dirty="0"/>
          </a:p>
        </p:txBody>
      </p:sp>
      <p:pic>
        <p:nvPicPr>
          <p:cNvPr id="4" name="Content Placeholder 3" descr="Screen Shot 2018-12-06 at 6.39.5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519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For my models and the assumptions I made with the </a:t>
            </a:r>
            <a:r>
              <a:rPr lang="en-US" dirty="0" smtClean="0"/>
              <a:t>data, </a:t>
            </a:r>
            <a:r>
              <a:rPr lang="en-US" dirty="0"/>
              <a:t>such as the cleaning and mapping process and leaving out the outliers, the Ridge model performed slightly better than Lasso with more features while Lasso model performed better with less </a:t>
            </a:r>
            <a:r>
              <a:rPr lang="en-US" dirty="0" smtClean="0"/>
              <a:t>features </a:t>
            </a:r>
            <a:r>
              <a:rPr lang="en-US" dirty="0"/>
              <a:t> on the 30% of test scoring</a:t>
            </a:r>
            <a:r>
              <a:rPr lang="en-US" dirty="0" smtClean="0"/>
              <a:t>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Since the presentation was on Friday Dec 7</a:t>
            </a:r>
            <a:r>
              <a:rPr lang="en-US" baseline="30000" dirty="0" smtClean="0"/>
              <a:t>th</a:t>
            </a:r>
            <a:r>
              <a:rPr lang="en-US" dirty="0" smtClean="0"/>
              <a:t> and we could only see </a:t>
            </a:r>
            <a:r>
              <a:rPr lang="en-US" dirty="0" err="1" smtClean="0"/>
              <a:t>Kaggle’s</a:t>
            </a:r>
            <a:r>
              <a:rPr lang="en-US" dirty="0" smtClean="0"/>
              <a:t> scoring of our model on 30% of the data at that time, I optimized for that. Which I was able to in 7 attempts get to the 1</a:t>
            </a:r>
            <a:r>
              <a:rPr lang="en-US" baseline="30000" dirty="0" smtClean="0"/>
              <a:t>st</a:t>
            </a:r>
            <a:r>
              <a:rPr lang="en-US" dirty="0" smtClean="0"/>
              <a:t> position on the leader board with a MSE of 20,142.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The following day, on Saturday Dec 8</a:t>
            </a:r>
            <a:r>
              <a:rPr lang="en-US" baseline="30000" dirty="0" smtClean="0"/>
              <a:t>th</a:t>
            </a:r>
            <a:r>
              <a:rPr lang="en-US" dirty="0" smtClean="0"/>
              <a:t>, the 70% of the final </a:t>
            </a:r>
            <a:r>
              <a:rPr lang="en-US" dirty="0" err="1" smtClean="0"/>
              <a:t>Kaggle</a:t>
            </a:r>
            <a:r>
              <a:rPr lang="en-US" dirty="0" smtClean="0"/>
              <a:t> Data scored our models and my models performance dropped substantially to a MSE of 37, 365. I learned that the models that performed best were the ones that left in the four outliers that I had dropped. That shows the importance of allowing the models to learn the data and make predictions with the full dataset.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r>
              <a:rPr lang="mr-IN" dirty="0" smtClean="0"/>
              <a:t>…</a:t>
            </a:r>
            <a:r>
              <a:rPr lang="en-US" dirty="0" smtClean="0"/>
              <a:t> on final 70%, large drop due to dropping outliers </a:t>
            </a:r>
            <a:endParaRPr lang="en-US" dirty="0"/>
          </a:p>
        </p:txBody>
      </p:sp>
      <p:pic>
        <p:nvPicPr>
          <p:cNvPr id="4" name="Content Placeholder 3" descr="Final_Kagg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" r="53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2645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Takeaway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In conclusion, if I were to do the project over with the goal to minimize mean squared error for the final 70%, it would have been best to have left in the four outliers I had taken out. In terms of how my assumptions would have helped our hindered the predictions, that is hard to infer. Let the model perform and predict to see. </a:t>
            </a:r>
          </a:p>
          <a:p>
            <a:endParaRPr lang="en-US" dirty="0"/>
          </a:p>
          <a:p>
            <a:r>
              <a:rPr lang="en-US" dirty="0"/>
              <a:t>My </a:t>
            </a:r>
            <a:r>
              <a:rPr lang="en-US" dirty="0" smtClean="0"/>
              <a:t>key </a:t>
            </a:r>
            <a:r>
              <a:rPr lang="en-US" dirty="0"/>
              <a:t>t</a:t>
            </a:r>
            <a:r>
              <a:rPr lang="en-US" dirty="0" smtClean="0"/>
              <a:t>akeaway is </a:t>
            </a:r>
            <a:r>
              <a:rPr lang="en-US" dirty="0"/>
              <a:t>that it is easiest to improve the model performance very significantly in the beginning, but that making additional changes and improving it from an already good model to a great model is difficult and is a decision to be made in light of your objectives, time, and </a:t>
            </a:r>
            <a:r>
              <a:rPr lang="en-US" dirty="0" smtClean="0"/>
              <a:t>data resource </a:t>
            </a:r>
            <a:r>
              <a:rPr lang="en-US" dirty="0"/>
              <a:t>constraints.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8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Ames, Iowa</a:t>
            </a:r>
            <a:endParaRPr lang="en-US" dirty="0"/>
          </a:p>
        </p:txBody>
      </p:sp>
      <p:pic>
        <p:nvPicPr>
          <p:cNvPr id="8" name="Content Placeholder 7" descr="Am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01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Ames, Iowa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Census of 2010</a:t>
            </a:r>
          </a:p>
          <a:p>
            <a:pPr lvl="1"/>
            <a:r>
              <a:rPr lang="en-US" dirty="0" smtClean="0"/>
              <a:t>58,965 people </a:t>
            </a:r>
          </a:p>
          <a:p>
            <a:pPr lvl="1"/>
            <a:r>
              <a:rPr lang="en-US" dirty="0" smtClean="0"/>
              <a:t>22,759 households</a:t>
            </a:r>
          </a:p>
          <a:p>
            <a:pPr lvl="1"/>
            <a:r>
              <a:rPr lang="en-US" dirty="0" smtClean="0"/>
              <a:t>9,959 families</a:t>
            </a:r>
          </a:p>
          <a:p>
            <a:pPr lvl="1"/>
            <a:r>
              <a:rPr lang="en-US" dirty="0" smtClean="0"/>
              <a:t>999,789,198 cats</a:t>
            </a:r>
          </a:p>
          <a:p>
            <a:r>
              <a:rPr lang="en-US" dirty="0" smtClean="0"/>
              <a:t>23,876 housing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12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were provided with two data files</a:t>
            </a:r>
          </a:p>
          <a:p>
            <a:pPr lvl="1"/>
            <a:r>
              <a:rPr lang="en-US" dirty="0" smtClean="0"/>
              <a:t>Train dataset </a:t>
            </a:r>
            <a:r>
              <a:rPr lang="en-US" dirty="0"/>
              <a:t>with </a:t>
            </a:r>
            <a:r>
              <a:rPr lang="en-US" dirty="0" err="1"/>
              <a:t>SalePrice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2051 rows of houses</a:t>
            </a:r>
          </a:p>
          <a:p>
            <a:pPr lvl="2"/>
            <a:r>
              <a:rPr lang="en-US" dirty="0" smtClean="0"/>
              <a:t>81 rows columns</a:t>
            </a:r>
            <a:endParaRPr lang="en-US" dirty="0"/>
          </a:p>
          <a:p>
            <a:pPr lvl="1"/>
            <a:r>
              <a:rPr lang="en-US" dirty="0" smtClean="0"/>
              <a:t>Test dataset </a:t>
            </a:r>
            <a:r>
              <a:rPr lang="en-US" dirty="0"/>
              <a:t>without </a:t>
            </a:r>
            <a:r>
              <a:rPr lang="en-US" dirty="0" err="1"/>
              <a:t>SalePrice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879 </a:t>
            </a:r>
            <a:r>
              <a:rPr lang="en-US" dirty="0"/>
              <a:t>rows of houses</a:t>
            </a:r>
          </a:p>
          <a:p>
            <a:pPr lvl="2"/>
            <a:r>
              <a:rPr lang="en-US" dirty="0" smtClean="0"/>
              <a:t>80 </a:t>
            </a:r>
            <a:r>
              <a:rPr lang="en-US" dirty="0"/>
              <a:t>rows </a:t>
            </a:r>
            <a:r>
              <a:rPr lang="en-US" dirty="0" smtClean="0"/>
              <a:t>columns</a:t>
            </a:r>
          </a:p>
          <a:p>
            <a:r>
              <a:rPr lang="en-US" dirty="0" smtClean="0"/>
              <a:t>What to do with the Data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Clean up</a:t>
            </a:r>
          </a:p>
          <a:p>
            <a:pPr lvl="1"/>
            <a:r>
              <a:rPr lang="en-US" dirty="0" smtClean="0"/>
              <a:t>Map out categorical &amp; qualitative values to quantitative </a:t>
            </a:r>
          </a:p>
          <a:p>
            <a:pPr lvl="1"/>
            <a:r>
              <a:rPr lang="en-US" dirty="0" smtClean="0"/>
              <a:t>Leave outliers out </a:t>
            </a:r>
            <a:endParaRPr lang="en-US" dirty="0" smtClean="0"/>
          </a:p>
          <a:p>
            <a:pPr marL="448056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4805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pic>
        <p:nvPicPr>
          <p:cNvPr id="5" name="Picture 4" descr="SalePrice versus Greater Living Are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9" y="790709"/>
            <a:ext cx="6626188" cy="56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3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What changes and assumptions </a:t>
            </a:r>
            <a:r>
              <a:rPr lang="en-US" dirty="0" smtClean="0"/>
              <a:t>to make on data in model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Take out four outliers (see slide)</a:t>
            </a:r>
          </a:p>
          <a:p>
            <a:pPr lvl="1"/>
            <a:r>
              <a:rPr lang="en-US" dirty="0" smtClean="0"/>
              <a:t>Map Values for qualitative and categorical features (see slide)</a:t>
            </a:r>
          </a:p>
          <a:p>
            <a:pPr lvl="2"/>
            <a:r>
              <a:rPr lang="en-US" dirty="0" smtClean="0"/>
              <a:t>Example mapping qualities to a numerical scale: </a:t>
            </a:r>
          </a:p>
          <a:p>
            <a:pPr lvl="3"/>
            <a:r>
              <a:rPr lang="en-US" dirty="0" smtClean="0"/>
              <a:t>{“</a:t>
            </a:r>
            <a:r>
              <a:rPr lang="mr-IN" dirty="0" smtClean="0"/>
              <a:t>Ex</a:t>
            </a:r>
            <a:r>
              <a:rPr lang="en-US" dirty="0" smtClean="0"/>
              <a:t>”</a:t>
            </a:r>
            <a:r>
              <a:rPr lang="mr-IN" dirty="0" smtClean="0"/>
              <a:t>:</a:t>
            </a:r>
            <a:r>
              <a:rPr lang="mr-IN" dirty="0"/>
              <a:t>7, </a:t>
            </a:r>
            <a:r>
              <a:rPr lang="en-US" dirty="0" smtClean="0"/>
              <a:t>“</a:t>
            </a:r>
            <a:r>
              <a:rPr lang="mr-IN" dirty="0" smtClean="0"/>
              <a:t>Gd</a:t>
            </a:r>
            <a:r>
              <a:rPr lang="en-US" dirty="0" smtClean="0"/>
              <a:t>”</a:t>
            </a:r>
            <a:r>
              <a:rPr lang="mr-IN" dirty="0" smtClean="0"/>
              <a:t>:</a:t>
            </a:r>
            <a:r>
              <a:rPr lang="mr-IN" dirty="0"/>
              <a:t>4, </a:t>
            </a:r>
            <a:r>
              <a:rPr lang="en-US" dirty="0" smtClean="0"/>
              <a:t>“</a:t>
            </a:r>
            <a:r>
              <a:rPr lang="mr-IN" dirty="0" smtClean="0"/>
              <a:t>TA</a:t>
            </a:r>
            <a:r>
              <a:rPr lang="en-US" dirty="0" smtClean="0"/>
              <a:t>”</a:t>
            </a:r>
            <a:r>
              <a:rPr lang="mr-IN" dirty="0" smtClean="0"/>
              <a:t>:3, </a:t>
            </a:r>
            <a:r>
              <a:rPr lang="en-US" dirty="0" smtClean="0"/>
              <a:t>“</a:t>
            </a:r>
            <a:r>
              <a:rPr lang="mr-IN" dirty="0" smtClean="0"/>
              <a:t>Fa</a:t>
            </a:r>
            <a:r>
              <a:rPr lang="en-US" dirty="0" smtClean="0"/>
              <a:t>”</a:t>
            </a:r>
            <a:r>
              <a:rPr lang="mr-IN" dirty="0" smtClean="0"/>
              <a:t>:</a:t>
            </a:r>
            <a:r>
              <a:rPr lang="mr-IN" dirty="0"/>
              <a:t>2, </a:t>
            </a:r>
            <a:r>
              <a:rPr lang="en-US" dirty="0" smtClean="0"/>
              <a:t>“</a:t>
            </a:r>
            <a:r>
              <a:rPr lang="mr-IN" dirty="0" smtClean="0"/>
              <a:t>P</a:t>
            </a:r>
            <a:r>
              <a:rPr lang="en-US" dirty="0" smtClean="0"/>
              <a:t>o”</a:t>
            </a:r>
            <a:r>
              <a:rPr lang="mr-IN" dirty="0" smtClean="0"/>
              <a:t>:</a:t>
            </a:r>
            <a:r>
              <a:rPr lang="mr-IN" dirty="0"/>
              <a:t>1</a:t>
            </a:r>
            <a:r>
              <a:rPr lang="mr-IN" dirty="0" smtClean="0"/>
              <a:t>}</a:t>
            </a:r>
            <a:endParaRPr lang="en-US" dirty="0" smtClean="0"/>
          </a:p>
          <a:p>
            <a:pPr lvl="3"/>
            <a:r>
              <a:rPr lang="en-US" dirty="0" smtClean="0"/>
              <a:t>Ex = excellent, </a:t>
            </a:r>
            <a:r>
              <a:rPr lang="en-US" dirty="0" err="1" smtClean="0"/>
              <a:t>Gd</a:t>
            </a:r>
            <a:r>
              <a:rPr lang="en-US" dirty="0" smtClean="0"/>
              <a:t> = good, TA = average, </a:t>
            </a:r>
            <a:r>
              <a:rPr lang="en-US" dirty="0" err="1" smtClean="0"/>
              <a:t>Fa</a:t>
            </a:r>
            <a:r>
              <a:rPr lang="en-US" dirty="0" smtClean="0"/>
              <a:t> = fair, Po = poor</a:t>
            </a:r>
          </a:p>
          <a:p>
            <a:pPr lvl="1"/>
            <a:r>
              <a:rPr lang="en-US" dirty="0" smtClean="0"/>
              <a:t>Perform Log Transformation of </a:t>
            </a:r>
            <a:r>
              <a:rPr lang="en-US" dirty="0" err="1" smtClean="0"/>
              <a:t>SalesPrice</a:t>
            </a:r>
            <a:r>
              <a:rPr lang="en-US" dirty="0" smtClean="0"/>
              <a:t> to </a:t>
            </a:r>
            <a:r>
              <a:rPr lang="en-US" dirty="0" smtClean="0"/>
              <a:t>make normally </a:t>
            </a:r>
            <a:r>
              <a:rPr lang="en-US" dirty="0" err="1" smtClean="0"/>
              <a:t>distrubted</a:t>
            </a:r>
            <a:r>
              <a:rPr lang="en-US" dirty="0" smtClean="0"/>
              <a:t> (see slide)</a:t>
            </a:r>
          </a:p>
        </p:txBody>
      </p:sp>
    </p:spTree>
    <p:extLst>
      <p:ext uri="{BB962C8B-B14F-4D97-AF65-F5344CB8AC3E}">
        <p14:creationId xmlns:p14="http://schemas.microsoft.com/office/powerpoint/2010/main" val="227958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Cleanup         </a:t>
            </a:r>
            <a:r>
              <a:rPr lang="en-US" sz="2400" dirty="0" smtClean="0"/>
              <a:t>Before removing 4 outliers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9" y="1275767"/>
            <a:ext cx="7458708" cy="50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8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</a:t>
            </a:r>
            <a:r>
              <a:rPr lang="en-US" dirty="0" smtClean="0"/>
              <a:t> 	      </a:t>
            </a:r>
            <a:r>
              <a:rPr lang="en-US" sz="2400" dirty="0" smtClean="0"/>
              <a:t>After removing 4 outliers</a:t>
            </a:r>
            <a:endParaRPr lang="en-US" sz="2400" dirty="0"/>
          </a:p>
        </p:txBody>
      </p:sp>
      <p:pic>
        <p:nvPicPr>
          <p:cNvPr id="4" name="Picture 3" descr="Living Area versus Log of SalePrices of Raw DataSet (After Removal of Outliers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2" y="1417638"/>
            <a:ext cx="6895799" cy="4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2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898</TotalTime>
  <Words>801</Words>
  <Application>Microsoft Macintosh PowerPoint</Application>
  <PresentationFormat>On-screen Show (4:3)</PresentationFormat>
  <Paragraphs>98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Adjacency</vt:lpstr>
      <vt:lpstr>Aiming for the  Right Price in Ames  </vt:lpstr>
      <vt:lpstr>Data Science Problem</vt:lpstr>
      <vt:lpstr>Ames, Iowa</vt:lpstr>
      <vt:lpstr>About Ames, Iowa</vt:lpstr>
      <vt:lpstr>The Data</vt:lpstr>
      <vt:lpstr>EDA</vt:lpstr>
      <vt:lpstr>Dealing with the Data</vt:lpstr>
      <vt:lpstr>Data Cleanup         Before removing 4 outliers</vt:lpstr>
      <vt:lpstr>Data Cleanup         After removing 4 outliers</vt:lpstr>
      <vt:lpstr>Data Mapping &amp; Cleaning</vt:lpstr>
      <vt:lpstr>Sale Prices     log transformation of SalesPrice</vt:lpstr>
      <vt:lpstr>Visualization of SalePrice</vt:lpstr>
      <vt:lpstr>Regression Model</vt:lpstr>
      <vt:lpstr>Correlation as First Factor of Feature Selection</vt:lpstr>
      <vt:lpstr>PowerPoint Presentation</vt:lpstr>
      <vt:lpstr>Evaluating my models</vt:lpstr>
      <vt:lpstr>Results</vt:lpstr>
      <vt:lpstr>R^2 and Kaggle Scores</vt:lpstr>
      <vt:lpstr>PowerPoint Presentation</vt:lpstr>
      <vt:lpstr>R^2 and Kaggle Scores</vt:lpstr>
      <vt:lpstr>Coefficients</vt:lpstr>
      <vt:lpstr>Scoring… on 30% test data Optimized to get first place.</vt:lpstr>
      <vt:lpstr>Model Performance</vt:lpstr>
      <vt:lpstr>Scoring… on final 70%, large drop due to dropping outliers </vt:lpstr>
      <vt:lpstr>Conclusions &amp; Takeaway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Aiming for the  Right Price  Why would you even live in Ames? Ok, we’ll you do, so Let’s Price your House </dc:title>
  <dc:creator>Christopher Williams</dc:creator>
  <cp:lastModifiedBy>Christopher Williams</cp:lastModifiedBy>
  <cp:revision>48</cp:revision>
  <dcterms:created xsi:type="dcterms:W3CDTF">2018-12-07T02:50:54Z</dcterms:created>
  <dcterms:modified xsi:type="dcterms:W3CDTF">2019-03-05T18:45:02Z</dcterms:modified>
</cp:coreProperties>
</file>